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40AC27-2244-4F9F-A39B-639B04C8EF85}" v="447" dt="2022-02-24T21:11:23.1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cs typeface="Calibri Light"/>
              </a:rPr>
              <a:t>ТЕХНОЛОГИЙ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2600" dirty="0">
                <a:cs typeface="Calibri"/>
              </a:rPr>
              <a:t>Работу выполнил: Зубарев Николай 9Б</a:t>
            </a: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31BB9-554E-46A8-AB80-A828A62C3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08" y="-630766"/>
            <a:ext cx="10905066" cy="1135737"/>
          </a:xfrm>
        </p:spPr>
        <p:txBody>
          <a:bodyPr>
            <a:normAutofit/>
          </a:bodyPr>
          <a:lstStyle/>
          <a:p>
            <a:br>
              <a:rPr lang="ru-RU" sz="2500">
                <a:cs typeface="Calibri Light"/>
              </a:rPr>
            </a:br>
            <a:br>
              <a:rPr lang="ru-RU" sz="2500">
                <a:cs typeface="Calibri Light"/>
              </a:rPr>
            </a:br>
            <a:r>
              <a:rPr lang="ru-RU" sz="2500" b="1" dirty="0">
                <a:cs typeface="Calibri Light"/>
              </a:rPr>
              <a:t>ИНТЕРНЕТ ВЕЩЕЙ</a:t>
            </a:r>
            <a:endParaRPr lang="ru-RU" sz="25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49B9E1-CE3A-49EF-BDF2-B68527AE3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70" y="544731"/>
            <a:ext cx="4008384" cy="439398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1800" b="1" dirty="0">
                <a:ea typeface="+mn-lt"/>
                <a:cs typeface="+mn-lt"/>
              </a:rPr>
              <a:t>Интернет вещей</a:t>
            </a:r>
            <a:r>
              <a:rPr lang="ru-RU" sz="1800" dirty="0">
                <a:ea typeface="+mn-lt"/>
                <a:cs typeface="+mn-lt"/>
              </a:rPr>
              <a:t> — концепция сети передачи данных между физическими объектами (</a:t>
            </a:r>
            <a:r>
              <a:rPr lang="ru-RU" sz="1800" i="1" dirty="0">
                <a:ea typeface="+mn-lt"/>
                <a:cs typeface="+mn-lt"/>
              </a:rPr>
              <a:t>«вещами»</a:t>
            </a:r>
            <a:r>
              <a:rPr lang="ru-RU" sz="1800" dirty="0">
                <a:ea typeface="+mn-lt"/>
                <a:cs typeface="+mn-lt"/>
              </a:rPr>
              <a:t>), оснащёнными встроенными средствами и технологиями для взаимодействия друг с другом или с внешней средой. Предполагается, что организация таких сетей способна перестроить экономические и общественные процессы, исключить из части действий и операций необходимость участия человека.</a:t>
            </a:r>
            <a:endParaRPr lang="ru-RU" sz="1800">
              <a:cs typeface="Calibri" panose="020F0502020204030204"/>
            </a:endParaRPr>
          </a:p>
          <a:p>
            <a:pPr marL="0" indent="0">
              <a:buNone/>
            </a:pPr>
            <a:r>
              <a:rPr lang="ru-RU" sz="1800" dirty="0">
                <a:ea typeface="+mn-lt"/>
                <a:cs typeface="+mn-lt"/>
              </a:rPr>
              <a:t>Интернет вещей (ИВ) — концепция вычислительной сети физических предметов, оснащённых встроенными технологиями для взаимодействия друг с другом или с внешней средой, рассматривающая организацию таких сетей, как явление, способное перестроить экономические и общественные процессы, исключающее из части действий и операций необходимость участия человека.</a:t>
            </a:r>
            <a:endParaRPr lang="ru-RU" sz="1800" dirty="0">
              <a:cs typeface="Calibri"/>
            </a:endParaRPr>
          </a:p>
          <a:p>
            <a:endParaRPr lang="ru-RU" sz="1400">
              <a:cs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C9B14384-1033-46CF-BC9D-47A96FAF9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205211"/>
            <a:ext cx="6253212" cy="351743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701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822C15-1274-4A47-8290-3AE2DC1C9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br>
              <a:rPr lang="ru-RU" sz="3000" b="1">
                <a:cs typeface="Calibri Light"/>
              </a:rPr>
            </a:br>
            <a:br>
              <a:rPr lang="ru-RU" sz="3000" b="1">
                <a:cs typeface="Calibri Light"/>
              </a:rPr>
            </a:br>
            <a:r>
              <a:rPr lang="ru-RU" sz="3000" b="1">
                <a:cs typeface="Calibri Light"/>
              </a:rPr>
              <a:t>ОБЛАЧНЫЕ ИГРЫ (ГЕЙМИНГ)</a:t>
            </a:r>
            <a:endParaRPr lang="ru-RU" sz="3000" b="1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056270-4B9A-4E0E-80CA-C24873E02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500" b="1">
                <a:ea typeface="+mn-lt"/>
                <a:cs typeface="+mn-lt"/>
              </a:rPr>
              <a:t>Облачные игры</a:t>
            </a:r>
            <a:r>
              <a:rPr lang="ru-RU" sz="1500">
                <a:ea typeface="+mn-lt"/>
                <a:cs typeface="+mn-lt"/>
              </a:rPr>
              <a:t> (также </a:t>
            </a:r>
            <a:r>
              <a:rPr lang="ru-RU" sz="1500" b="1">
                <a:ea typeface="+mn-lt"/>
                <a:cs typeface="+mn-lt"/>
              </a:rPr>
              <a:t>облачный гейминг</a:t>
            </a:r>
            <a:r>
              <a:rPr lang="ru-RU" sz="1500">
                <a:ea typeface="+mn-lt"/>
                <a:cs typeface="+mn-lt"/>
              </a:rPr>
              <a:t>, </a:t>
            </a:r>
            <a:r>
              <a:rPr lang="ru-RU" sz="1500" b="1">
                <a:ea typeface="+mn-lt"/>
                <a:cs typeface="+mn-lt"/>
              </a:rPr>
              <a:t>стриминг игр</a:t>
            </a:r>
            <a:r>
              <a:rPr lang="ru-RU" sz="1500">
                <a:ea typeface="+mn-lt"/>
                <a:cs typeface="+mn-lt"/>
              </a:rPr>
              <a:t>) — один из типов облачных вычислений, основанных на принципе потокового мультимедиа. Суть облачных игр заключается в переносе вычислительной нагрузки с локального на удалённое устройство, которым может быть сервер или более мощный компьютер. Рендеринг игрового изображения осуществляется на удалённом сервере или устройстве, а его управление производится на локальном устройстве по модели тонкого клиента. Облачные игры позволяют преодолеть технические и финансовые ограничения, с которыми сталкиваются многие пользователи.</a:t>
            </a:r>
            <a:endParaRPr lang="ru-RU" sz="1500">
              <a:cs typeface="Calibri" panose="020F0502020204030204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38146EF6-7354-4DDD-95FE-E3A096A77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620717"/>
            <a:ext cx="5458968" cy="361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8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9BF2E-70EE-4BA1-A464-C69AB23D1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ru-RU" sz="2400" b="1" dirty="0">
                <a:cs typeface="Calibri Light"/>
              </a:rPr>
              <a:t>ИСКУСТВЕННЫЙ ИНТЕЛЛЕКТ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65080D-3A0B-46EE-8BC9-3AAF809DA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1800" b="1" dirty="0" err="1">
                <a:ea typeface="+mn-lt"/>
                <a:cs typeface="+mn-lt"/>
              </a:rPr>
              <a:t>Иску́сственный</a:t>
            </a:r>
            <a:r>
              <a:rPr lang="ru-RU" sz="1800" b="1" dirty="0">
                <a:ea typeface="+mn-lt"/>
                <a:cs typeface="+mn-lt"/>
              </a:rPr>
              <a:t> </a:t>
            </a:r>
            <a:r>
              <a:rPr lang="ru-RU" sz="1800" b="1" dirty="0" err="1">
                <a:ea typeface="+mn-lt"/>
                <a:cs typeface="+mn-lt"/>
              </a:rPr>
              <a:t>интелле́кт</a:t>
            </a:r>
            <a:r>
              <a:rPr lang="ru-RU" sz="1800" dirty="0">
                <a:ea typeface="+mn-lt"/>
                <a:cs typeface="+mn-lt"/>
              </a:rPr>
              <a:t> — свойство интеллектуальных систем выполнять творческие функции, которые традиционно считаются прерогативой человека (не следует путать с искусственным сознанием, ИС); наука и технология создания интеллектуальных машин, особенно интеллектуальных компьютерных программ.</a:t>
            </a:r>
            <a:endParaRPr lang="ru-RU" sz="1800" dirty="0">
              <a:cs typeface="Calibri"/>
            </a:endParaRPr>
          </a:p>
          <a:p>
            <a:pPr marL="0" indent="0">
              <a:buNone/>
            </a:pPr>
            <a:r>
              <a:rPr lang="ru-RU" sz="1800" dirty="0">
                <a:ea typeface="+mn-lt"/>
                <a:cs typeface="+mn-lt"/>
              </a:rPr>
              <a:t>ИИ связан со сходной задачей использования компьютеров для понимания человеческого интеллекта, но не обязательно ограничивается биологически правдоподобными методами.</a:t>
            </a:r>
            <a:endParaRPr lang="ru-RU" sz="1800" dirty="0">
              <a:cs typeface="Calibri" panose="020F0502020204030204"/>
            </a:endParaRPr>
          </a:p>
          <a:p>
            <a:pPr marL="0" indent="0">
              <a:buNone/>
            </a:pPr>
            <a:r>
              <a:rPr lang="ru-RU" sz="1800" dirty="0">
                <a:ea typeface="+mn-lt"/>
                <a:cs typeface="+mn-lt"/>
              </a:rPr>
              <a:t>Одно из частных определений интеллекта, общее для человека и «машины», можно сформулировать так: «Интеллект — способность системы создавать в ходе самообучения программы (в первую очередь эвристические) для решения задач определённого класса сложности и решать эти задачи»</a:t>
            </a:r>
            <a:endParaRPr lang="ru-RU" dirty="0"/>
          </a:p>
          <a:p>
            <a:pPr marL="0" indent="0">
              <a:buNone/>
            </a:pPr>
            <a:endParaRPr lang="ru-RU" sz="1400">
              <a:cs typeface="Calibri" panose="020F0502020204030204"/>
            </a:endParaRPr>
          </a:p>
          <a:p>
            <a:endParaRPr lang="ru-RU" sz="1400">
              <a:cs typeface="Calibri" panose="020F0502020204030204"/>
            </a:endParaRPr>
          </a:p>
        </p:txBody>
      </p:sp>
      <p:pic>
        <p:nvPicPr>
          <p:cNvPr id="4" name="Рисунок 4" descr="Изображение выглядит как автомат&#10;&#10;Автоматически созданное описание">
            <a:extLst>
              <a:ext uri="{FF2B5EF4-FFF2-40B4-BE49-F238E27FC236}">
                <a16:creationId xmlns:a16="http://schemas.microsoft.com/office/drawing/2014/main" id="{95F5B6A9-887C-4FCA-9D69-214AD286A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19" r="235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07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674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46708FAB-3898-47A9-B05A-AB9ECBD9E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2246C1-C0CD-47B4-B5DA-D8677D06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8" y="457201"/>
            <a:ext cx="10117810" cy="1150470"/>
          </a:xfrm>
        </p:spPr>
        <p:txBody>
          <a:bodyPr anchor="b">
            <a:normAutofit fontScale="90000"/>
          </a:bodyPr>
          <a:lstStyle/>
          <a:p>
            <a:br>
              <a:rPr lang="ru-RU" sz="1900" dirty="0">
                <a:cs typeface="Calibri Light"/>
              </a:rPr>
            </a:br>
            <a:br>
              <a:rPr lang="ru-RU" sz="1900" dirty="0">
                <a:cs typeface="Calibri Light"/>
              </a:rPr>
            </a:br>
            <a:br>
              <a:rPr lang="ru-RU" sz="1900" dirty="0">
                <a:cs typeface="Calibri Light"/>
              </a:rPr>
            </a:br>
            <a:r>
              <a:rPr lang="ru-RU" sz="2400" b="1" dirty="0">
                <a:cs typeface="Calibri Light"/>
              </a:rPr>
              <a:t>ВИРТУАЛЬНАЯ РЕАЛЬНОСТЬ (VR)</a:t>
            </a:r>
            <a:endParaRPr lang="ru-RU" sz="24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C1BE93-9407-4834-AFDC-1D1117933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286" y="1980775"/>
            <a:ext cx="6001836" cy="363282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ru-RU" sz="1800" b="1" dirty="0" err="1">
                <a:ea typeface="+mn-lt"/>
                <a:cs typeface="+mn-lt"/>
              </a:rPr>
              <a:t>Виртуа́льная</a:t>
            </a:r>
            <a:r>
              <a:rPr lang="ru-RU" sz="1800" b="1" dirty="0">
                <a:ea typeface="+mn-lt"/>
                <a:cs typeface="+mn-lt"/>
              </a:rPr>
              <a:t> </a:t>
            </a:r>
            <a:r>
              <a:rPr lang="ru-RU" sz="1800" b="1" dirty="0" err="1">
                <a:ea typeface="+mn-lt"/>
                <a:cs typeface="+mn-lt"/>
              </a:rPr>
              <a:t>реа́льность</a:t>
            </a:r>
            <a:r>
              <a:rPr lang="ru-RU" sz="1800" dirty="0">
                <a:ea typeface="+mn-lt"/>
                <a:cs typeface="+mn-lt"/>
              </a:rPr>
              <a:t> — созданный техническими средствами мир, передаваемый человеку через его ощущения: зрение, слух, осязание и другие. Виртуальная реальность имитирует как воздействие, так и реакции на воздействие. Для создания убедительного комплекса ощущений реальности компьютерный синтез свойств и реакций виртуальной реальности производится в реальном времени.</a:t>
            </a:r>
          </a:p>
          <a:p>
            <a:pPr marL="0" indent="0">
              <a:buNone/>
            </a:pPr>
            <a:endParaRPr lang="ru-RU" sz="1800" dirty="0">
              <a:cs typeface="Calibri" panose="020F0502020204030204"/>
            </a:endParaRPr>
          </a:p>
          <a:p>
            <a:pPr marL="0" indent="0">
              <a:buNone/>
            </a:pPr>
            <a:r>
              <a:rPr lang="ru-RU" sz="1800" dirty="0">
                <a:ea typeface="+mn-lt"/>
                <a:cs typeface="+mn-lt"/>
              </a:rPr>
              <a:t>Объекты виртуальной реальности обычно ведут себя близко к поведению аналогичных объектов материальной реальности. Пользователь может воздействовать на эти объекты в согласии с реальными законами физики (гравитация, свойства воды, столкновение с предметами, отражение и т. п.). Однако, часто в развлекательных целях пользователям виртуальных миров позволяется больше, чем возможно в реальной жизни.</a:t>
            </a:r>
            <a:endParaRPr lang="ru-RU" dirty="0">
              <a:ea typeface="+mn-lt"/>
              <a:cs typeface="+mn-lt"/>
            </a:endParaRPr>
          </a:p>
        </p:txBody>
      </p:sp>
      <p:pic>
        <p:nvPicPr>
          <p:cNvPr id="4" name="Рисунок 4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6047D9B5-E8CC-4F34-9F65-37B480D03C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3094"/>
          <a:stretch/>
        </p:blipFill>
        <p:spPr>
          <a:xfrm>
            <a:off x="7646838" y="1980775"/>
            <a:ext cx="3748858" cy="36328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438CA0-CB4D-4C94-8C39-9C7FC9BBE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C05E3-84E7-4957-95EF-B471CBF71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4076698" cy="464399"/>
          </a:xfrm>
          <a:prstGeom prst="rect">
            <a:avLst/>
          </a:prstGeom>
          <a:gradFill>
            <a:gsLst>
              <a:gs pos="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29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6EC715-AA28-43CB-8338-47DD4ABA2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ru-RU" sz="2400" b="1" dirty="0">
                <a:cs typeface="Calibri Light"/>
              </a:rPr>
              <a:t>ОБЛАЧНОЕ ВЫЧИСЛЕНИЕ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C7F1635-F948-4352-B19C-2C505318D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700" b="1">
                <a:ea typeface="+mn-lt"/>
                <a:cs typeface="+mn-lt"/>
              </a:rPr>
              <a:t>Облачные вычисления</a:t>
            </a:r>
            <a:r>
              <a:rPr lang="ru-RU" sz="1700">
                <a:ea typeface="+mn-lt"/>
                <a:cs typeface="+mn-lt"/>
              </a:rPr>
              <a:t> — модель обеспечения удобного сетевого </a:t>
            </a:r>
            <a:r>
              <a:rPr lang="ru-RU" sz="1700" i="1">
                <a:ea typeface="+mn-lt"/>
                <a:cs typeface="+mn-lt"/>
              </a:rPr>
              <a:t>доступа по требованию</a:t>
            </a:r>
            <a:r>
              <a:rPr lang="ru-RU" sz="1700">
                <a:ea typeface="+mn-lt"/>
                <a:cs typeface="+mn-lt"/>
              </a:rPr>
              <a:t> к некоторому общему фонду конфигурируемых вычислительных ресурсов (например, сетям передачи данных, серверам, устройствам хранения данных, приложениям и сервисам — как вместе, так и по отдельности), которые могут быть оперативно предоставлены и освобождены с минимальными эксплуатационными затратами или обращениями к провайдеру.</a:t>
            </a:r>
            <a:endParaRPr lang="ru-RU" sz="1700">
              <a:cs typeface="Calibri" panose="020F0502020204030204"/>
            </a:endParaRPr>
          </a:p>
          <a:p>
            <a:pPr marL="0" indent="0">
              <a:buNone/>
            </a:pPr>
            <a:r>
              <a:rPr lang="ru-RU" sz="1700">
                <a:ea typeface="+mn-lt"/>
                <a:cs typeface="+mn-lt"/>
              </a:rPr>
              <a:t>Потребители облачных вычислений могут значительно уменьшить расходы на инфраструктуру информационных технологий (в краткосрочном и среднесрочном планах) и гибко реагировать на изменения вычислительных потребностей, используя свойства эластичных вычислений облачных услуг.</a:t>
            </a:r>
            <a:endParaRPr lang="ru-RU" sz="1700">
              <a:cs typeface="Calibri"/>
            </a:endParaRPr>
          </a:p>
          <a:p>
            <a:endParaRPr lang="ru-RU" sz="1700">
              <a:cs typeface="Calibri"/>
            </a:endParaRPr>
          </a:p>
        </p:txBody>
      </p:sp>
      <p:pic>
        <p:nvPicPr>
          <p:cNvPr id="7" name="Рисунок 7" descr="Изображение выглядит как текст, небо, облака, облачный&#10;&#10;Автоматически созданное описание">
            <a:extLst>
              <a:ext uri="{FF2B5EF4-FFF2-40B4-BE49-F238E27FC236}">
                <a16:creationId xmlns:a16="http://schemas.microsoft.com/office/drawing/2014/main" id="{30D593DD-462B-48B9-95A2-48C6234BB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99" r="25433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69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D78F5F-72AE-400E-9F70-9D5D6FC29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70123"/>
            <a:ext cx="10175631" cy="1111843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ru-RU" sz="1600" dirty="0">
                <a:cs typeface="Calibri Light"/>
              </a:rPr>
            </a:br>
            <a:br>
              <a:rPr lang="ru-RU" sz="1600" dirty="0">
                <a:cs typeface="Calibri Light"/>
              </a:rPr>
            </a:br>
            <a:br>
              <a:rPr lang="ru-RU" sz="2400" dirty="0">
                <a:cs typeface="Calibri Light"/>
              </a:rPr>
            </a:br>
            <a:r>
              <a:rPr lang="ru-RU" sz="2400" b="1" dirty="0">
                <a:cs typeface="Calibri Light"/>
              </a:rPr>
              <a:t>ГРИС</a:t>
            </a:r>
            <a:endParaRPr lang="ru-RU" sz="24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D274D0-EE41-4F26-A88F-C3A1AC624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ru-RU" sz="1800" dirty="0">
                <a:ea typeface="+mn-lt"/>
                <a:cs typeface="+mn-lt"/>
              </a:rPr>
              <a:t>ГРИС (графический учебный исполнитель) – это графический исполнитель, назначение которого – получение чертежей, рисунков на экране дисплея</a:t>
            </a:r>
            <a:endParaRPr lang="ru-RU" sz="1800" dirty="0">
              <a:cs typeface="Calibri" panose="020F0502020204030204"/>
            </a:endParaRPr>
          </a:p>
          <a:p>
            <a:pPr marL="0" indent="0" algn="ctr">
              <a:buNone/>
            </a:pPr>
            <a:r>
              <a:rPr lang="ru-RU" sz="1800" dirty="0">
                <a:ea typeface="+mn-lt"/>
                <a:cs typeface="+mn-lt"/>
              </a:rPr>
              <a:t>Управление ГРИС может происходить в режиме прямого управления или в режиме программного управления</a:t>
            </a:r>
            <a:endParaRPr lang="ru-RU" sz="1800" dirty="0">
              <a:cs typeface="Calibri"/>
            </a:endParaRPr>
          </a:p>
          <a:p>
            <a:pPr algn="ctr"/>
            <a:endParaRPr lang="ru-RU" sz="1300">
              <a:cs typeface="Calibri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307BA7DC-40E9-4BC8-8DD5-00A56C6D5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984" y="2405149"/>
            <a:ext cx="7025934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15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CB5A2D-F6A4-42EE-89D5-2A7020EAD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-583190"/>
            <a:ext cx="5291663" cy="1628775"/>
          </a:xfrm>
        </p:spPr>
        <p:txBody>
          <a:bodyPr anchor="b">
            <a:normAutofit/>
          </a:bodyPr>
          <a:lstStyle/>
          <a:p>
            <a:r>
              <a:rPr lang="ru-RU" sz="2400" b="1" dirty="0">
                <a:cs typeface="Calibri Light"/>
              </a:rPr>
              <a:t>БЛОКЧЕЙН</a:t>
            </a:r>
            <a:endParaRPr lang="ru-RU" sz="2400" b="1" dirty="0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604C575A-36E5-4DCC-A251-D534AAEAD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13" b="-1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8FD1C13D-4758-4871-9BE9-4FFD6E97D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995362"/>
            <a:ext cx="5291663" cy="375284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1800" b="1" dirty="0" err="1">
                <a:ea typeface="+mn-lt"/>
                <a:cs typeface="+mn-lt"/>
              </a:rPr>
              <a:t>Блокче́йн</a:t>
            </a:r>
            <a:r>
              <a:rPr lang="ru-RU" sz="1800" b="1" dirty="0">
                <a:ea typeface="+mn-lt"/>
                <a:cs typeface="+mn-lt"/>
              </a:rPr>
              <a:t> </a:t>
            </a:r>
            <a:r>
              <a:rPr lang="ru-RU" sz="1800" dirty="0">
                <a:ea typeface="+mn-lt"/>
                <a:cs typeface="+mn-lt"/>
              </a:rPr>
              <a:t>— выстроенная по определённым правилам непрерывная последовательная цепочка блоков (связный список), содержащих информацию. Связь между блоками обеспечивается не только нумерацией, но и тем, что каждый блок содержит свою собственную хеш-сумму и хеш-сумму предыдущего блока. Изменение любой информации в блоке изменит его хеш-сумму. Чтобы соответствовать правилам построения цепочки, изменения хеш-суммы нужно будет записать в следующий блок, что вызовет изменения уже его собственной хеш-суммы. При этом предыдущие блоки не затрагиваются. Если изменяемый блок последний в цепочке, то внесение изменений может не потребовать существенных усилий. Но если после изменяемого блока уже сформировано продолжение, то изменение может оказаться крайне трудоёмким процессом. Дело в том, что обычно копии цепочек блоков хранятся на множестве разных компьютеров независимо друг от друга.</a:t>
            </a:r>
            <a:endParaRPr lang="ru-RU" sz="18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81484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272426-0E47-4FEB-8F81-9578275C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ru-RU" sz="2400" b="1" dirty="0">
                <a:cs typeface="Calibri Light"/>
              </a:rPr>
              <a:t>ЕСТЕСТВЕННЫЙ ЯЗЫК</a:t>
            </a:r>
            <a:endParaRPr lang="ru-RU" sz="4000" b="1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3371F34F-4781-42A1-AB54-748E187BF2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5" r="29093" b="1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8DF1A89F-6451-4FD2-8959-43D666DF3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800" b="1" dirty="0">
                <a:ea typeface="+mn-lt"/>
                <a:cs typeface="+mn-lt"/>
              </a:rPr>
              <a:t>Обработка текстов на естественном языке</a:t>
            </a:r>
            <a:r>
              <a:rPr lang="ru-RU" sz="1800" dirty="0">
                <a:ea typeface="+mn-lt"/>
                <a:cs typeface="+mn-lt"/>
              </a:rPr>
              <a:t> — общее направление искусственного интеллекта и математической лингвистики. Оно изучает проблемы компьютерного анализа и синтеза текстов на естественных языках. Применительно к искусственному интеллекту анализ означает понимание языка, а синтез — генерацию грамотного текста.</a:t>
            </a:r>
            <a:endParaRPr lang="ru-RU" sz="18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9209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B94BA-0E8E-453E-896F-05150D707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ru-RU" dirty="0">
                <a:cs typeface="Calibri Light"/>
              </a:rPr>
            </a:br>
            <a:r>
              <a:rPr lang="ru-RU" sz="2400" b="1" dirty="0">
                <a:cs typeface="Calibri Light"/>
              </a:rPr>
              <a:t>МАШИННОЕ ОБУЧЕНИЕ</a:t>
            </a:r>
            <a:endParaRPr lang="ru-RU" sz="24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747C95-5D56-41D4-AAB7-CBED23B62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1800" b="1" dirty="0">
                <a:ea typeface="+mn-lt"/>
                <a:cs typeface="+mn-lt"/>
              </a:rPr>
              <a:t>Машинное обучение</a:t>
            </a:r>
            <a:r>
              <a:rPr lang="ru-RU" sz="1800" dirty="0">
                <a:ea typeface="+mn-lt"/>
                <a:cs typeface="+mn-lt"/>
              </a:rPr>
              <a:t> — класс методов искусственного интеллекта, характерной чертой которых является не прямое решение задачи, а обучение за счёт применения решений множества сходных задач. Для построения таких методов используются средства математической статистики, численных методов, математического анализа, методов оптимизации, теории вероятностей, теории графов, различные техники работы с данными в цифровой форме.</a:t>
            </a:r>
            <a:endParaRPr lang="ru-RU" sz="1800">
              <a:cs typeface="Calibri" panose="020F0502020204030204"/>
            </a:endParaRPr>
          </a:p>
          <a:p>
            <a:pPr marL="0" indent="0">
              <a:buNone/>
            </a:pPr>
            <a:r>
              <a:rPr lang="ru-RU" sz="1800" dirty="0">
                <a:ea typeface="+mn-lt"/>
                <a:cs typeface="+mn-lt"/>
              </a:rPr>
              <a:t>Различают два типа обучения:</a:t>
            </a:r>
            <a:endParaRPr lang="ru-RU" sz="1800" dirty="0">
              <a:cs typeface="Calibri" panose="020F0502020204030204"/>
            </a:endParaRPr>
          </a:p>
          <a:p>
            <a:r>
              <a:rPr lang="ru-RU" sz="1800" i="1" dirty="0">
                <a:ea typeface="+mn-lt"/>
                <a:cs typeface="+mn-lt"/>
              </a:rPr>
              <a:t>Обучение по прецедентам</a:t>
            </a:r>
            <a:r>
              <a:rPr lang="ru-RU" sz="1800" dirty="0">
                <a:ea typeface="+mn-lt"/>
                <a:cs typeface="+mn-lt"/>
              </a:rPr>
              <a:t>, или </a:t>
            </a:r>
            <a:r>
              <a:rPr lang="ru-RU" sz="1800" i="1" dirty="0">
                <a:ea typeface="+mn-lt"/>
                <a:cs typeface="+mn-lt"/>
              </a:rPr>
              <a:t>индуктивное обучение</a:t>
            </a:r>
            <a:r>
              <a:rPr lang="ru-RU" sz="1800" dirty="0">
                <a:ea typeface="+mn-lt"/>
                <a:cs typeface="+mn-lt"/>
              </a:rPr>
              <a:t>, основано на выявлении эмпирических закономерностей в данных.</a:t>
            </a:r>
            <a:endParaRPr lang="ru-RU" sz="1800">
              <a:cs typeface="Calibri" panose="020F0502020204030204"/>
            </a:endParaRPr>
          </a:p>
          <a:p>
            <a:r>
              <a:rPr lang="ru-RU" sz="1800" i="1" dirty="0">
                <a:ea typeface="+mn-lt"/>
                <a:cs typeface="+mn-lt"/>
              </a:rPr>
              <a:t>Дедуктивное обучение</a:t>
            </a:r>
            <a:r>
              <a:rPr lang="ru-RU" sz="1800" dirty="0">
                <a:ea typeface="+mn-lt"/>
                <a:cs typeface="+mn-lt"/>
              </a:rPr>
              <a:t> предполагает формализацию знаний экспертов и их перенос в компьютер в виде базы знаний.</a:t>
            </a:r>
            <a:endParaRPr lang="ru-RU" sz="1800">
              <a:cs typeface="Calibri"/>
            </a:endParaRPr>
          </a:p>
          <a:p>
            <a:r>
              <a:rPr lang="ru-RU" sz="1800" dirty="0">
                <a:ea typeface="+mn-lt"/>
                <a:cs typeface="+mn-lt"/>
              </a:rPr>
              <a:t>Дедуктивное обучение принято относить к области экспертных систем, поэтому термины </a:t>
            </a:r>
            <a:r>
              <a:rPr lang="ru-RU" sz="1800" i="1" dirty="0">
                <a:ea typeface="+mn-lt"/>
                <a:cs typeface="+mn-lt"/>
              </a:rPr>
              <a:t>машинное обучение</a:t>
            </a:r>
            <a:r>
              <a:rPr lang="ru-RU" sz="1800" dirty="0">
                <a:ea typeface="+mn-lt"/>
                <a:cs typeface="+mn-lt"/>
              </a:rPr>
              <a:t> и </a:t>
            </a:r>
            <a:r>
              <a:rPr lang="ru-RU" sz="1800" i="1" dirty="0">
                <a:ea typeface="+mn-lt"/>
                <a:cs typeface="+mn-lt"/>
              </a:rPr>
              <a:t>обучение по прецедентам</a:t>
            </a:r>
            <a:r>
              <a:rPr lang="ru-RU" sz="1800" dirty="0">
                <a:ea typeface="+mn-lt"/>
                <a:cs typeface="+mn-lt"/>
              </a:rPr>
              <a:t> можно считать синонимами.</a:t>
            </a:r>
            <a:endParaRPr lang="ru-RU" sz="1800">
              <a:cs typeface="Calibri"/>
            </a:endParaRPr>
          </a:p>
          <a:p>
            <a:r>
              <a:rPr lang="ru-RU" sz="1800" dirty="0">
                <a:ea typeface="+mn-lt"/>
                <a:cs typeface="+mn-lt"/>
              </a:rPr>
              <a:t>Многие методы индуктивного обучения разрабатывались как альтернатива классическим статистическим подходам. Многие методы тесно связаны с извлечением информации, интеллектуальным анализом данных.</a:t>
            </a:r>
            <a:endParaRPr lang="ru-RU" sz="1800" dirty="0"/>
          </a:p>
          <a:p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3359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D1AA39-D123-4163-90D3-B8F8B0FB2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ru-RU" sz="2400" b="1" dirty="0">
                <a:cs typeface="Calibri Light"/>
              </a:rPr>
              <a:t>БОЛЬШИЕ ДАННЫЕ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452B86BF-9C6E-41CB-8EE3-3E5DF3529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87" b="3212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ECC33ED-AE36-4C27-8E66-1A1D42E4C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1500" b="1">
                <a:ea typeface="+mn-lt"/>
                <a:cs typeface="+mn-lt"/>
              </a:rPr>
              <a:t>Больши́е да́нные</a:t>
            </a:r>
            <a:r>
              <a:rPr lang="ru-RU" sz="1500">
                <a:ea typeface="+mn-lt"/>
                <a:cs typeface="+mn-lt"/>
              </a:rPr>
              <a:t> — обозначение структурированных и неструктурированных данных огромных объёмов и значительного многообразия, эффективно обрабатываемых горизонтально масштабируемыми программными инструментами, появившимися в конце 2000-х годов и альтернативных традиционным системам управления базами данных и решениям класса Business Intelligence.</a:t>
            </a:r>
            <a:endParaRPr lang="ru-RU" sz="1500">
              <a:cs typeface="Calibri" panose="020F0502020204030204"/>
            </a:endParaRPr>
          </a:p>
          <a:p>
            <a:r>
              <a:rPr lang="ru-RU" sz="1500">
                <a:ea typeface="+mn-lt"/>
                <a:cs typeface="+mn-lt"/>
              </a:rPr>
              <a:t>В широком смысле о «больших данных» говорят как о социально-экономическом феномене, связанном с появлением технологических возможностей анализировать огромные массивы данных, в некоторых проблемных областях — весь мировой объём данных, и вытекающих из этого трансформационных последствий.</a:t>
            </a:r>
            <a:endParaRPr lang="ru-RU" sz="1500"/>
          </a:p>
          <a:p>
            <a:endParaRPr lang="ru-RU" sz="15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72319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 Office</vt:lpstr>
      <vt:lpstr>ТЕХНОЛОГИЙ</vt:lpstr>
      <vt:lpstr>ИСКУСТВЕННЫЙ ИНТЕЛЛЕКТ</vt:lpstr>
      <vt:lpstr>   ВИРТУАЛЬНАЯ РЕАЛЬНОСТЬ (VR)</vt:lpstr>
      <vt:lpstr>ОБЛАЧНОЕ ВЫЧИСЛЕНИЕ</vt:lpstr>
      <vt:lpstr>   ГРИС</vt:lpstr>
      <vt:lpstr>БЛОКЧЕЙН</vt:lpstr>
      <vt:lpstr>ЕСТЕСТВЕННЫЙ ЯЗЫК</vt:lpstr>
      <vt:lpstr> МАШИННОЕ ОБУЧЕНИЕ</vt:lpstr>
      <vt:lpstr>БОЛЬШИЕ ДАННЫЕ</vt:lpstr>
      <vt:lpstr>  ИНТЕРНЕТ ВЕЩЕЙ</vt:lpstr>
      <vt:lpstr>  ОБЛАЧНЫЕ ИГРЫ (ГЕЙМИНГ)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183</cp:revision>
  <dcterms:created xsi:type="dcterms:W3CDTF">2022-02-24T20:03:57Z</dcterms:created>
  <dcterms:modified xsi:type="dcterms:W3CDTF">2022-02-24T21:12:18Z</dcterms:modified>
</cp:coreProperties>
</file>